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101E-3A6C-444B-914F-269AF4E81E5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系統基模六：</a:t>
            </a:r>
            <a:r>
              <a:rPr lang="zh-TW" altLang="en-US" sz="3200" dirty="0" smtClean="0">
                <a:solidFill>
                  <a:schemeClr val="tx1"/>
                </a:solidFill>
              </a:rPr>
              <a:t>富者愈富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1300" y="4241800"/>
            <a:ext cx="4406900" cy="2151063"/>
            <a:chOff x="152" y="2672"/>
            <a:chExt cx="2776" cy="1355"/>
          </a:xfrm>
        </p:grpSpPr>
        <p:sp>
          <p:nvSpPr>
            <p:cNvPr id="493619" name="Text Box 4"/>
            <p:cNvSpPr txBox="1">
              <a:spLocks noChangeArrowheads="1"/>
            </p:cNvSpPr>
            <p:nvPr/>
          </p:nvSpPr>
          <p:spPr bwMode="auto">
            <a:xfrm>
              <a:off x="152" y="2672"/>
              <a:ext cx="176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493620" name="Text Box 5"/>
            <p:cNvSpPr txBox="1">
              <a:spLocks noChangeArrowheads="1"/>
            </p:cNvSpPr>
            <p:nvPr/>
          </p:nvSpPr>
          <p:spPr bwMode="auto">
            <a:xfrm>
              <a:off x="2204" y="3396"/>
              <a:ext cx="6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2868"/>
              <a:ext cx="2544" cy="1159"/>
              <a:chOff x="336" y="2880"/>
              <a:chExt cx="2544" cy="1159"/>
            </a:xfrm>
          </p:grpSpPr>
          <p:sp>
            <p:nvSpPr>
              <p:cNvPr id="493622" name="Text Box 7"/>
              <p:cNvSpPr txBox="1">
                <a:spLocks noChangeArrowheads="1"/>
              </p:cNvSpPr>
              <p:nvPr/>
            </p:nvSpPr>
            <p:spPr bwMode="auto">
              <a:xfrm>
                <a:off x="750" y="3067"/>
                <a:ext cx="105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產銷表現</a:t>
                </a:r>
              </a:p>
            </p:txBody>
          </p:sp>
          <p:sp>
            <p:nvSpPr>
              <p:cNvPr id="493623" name="Text Box 8"/>
              <p:cNvSpPr txBox="1">
                <a:spLocks noChangeArrowheads="1"/>
              </p:cNvSpPr>
              <p:nvPr/>
            </p:nvSpPr>
            <p:spPr bwMode="auto">
              <a:xfrm>
                <a:off x="750" y="3524"/>
                <a:ext cx="105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研發表現</a:t>
                </a:r>
              </a:p>
            </p:txBody>
          </p:sp>
          <p:sp>
            <p:nvSpPr>
              <p:cNvPr id="493624" name="Line 9"/>
              <p:cNvSpPr>
                <a:spLocks noChangeShapeType="1"/>
              </p:cNvSpPr>
              <p:nvPr/>
            </p:nvSpPr>
            <p:spPr bwMode="auto">
              <a:xfrm>
                <a:off x="336" y="3460"/>
                <a:ext cx="25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5" name="Line 10"/>
              <p:cNvSpPr>
                <a:spLocks noChangeShapeType="1"/>
              </p:cNvSpPr>
              <p:nvPr/>
            </p:nvSpPr>
            <p:spPr bwMode="auto">
              <a:xfrm flipV="1">
                <a:off x="336" y="2955"/>
                <a:ext cx="1" cy="10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6" name="Freeform 11"/>
              <p:cNvSpPr>
                <a:spLocks/>
              </p:cNvSpPr>
              <p:nvPr/>
            </p:nvSpPr>
            <p:spPr bwMode="auto">
              <a:xfrm>
                <a:off x="336" y="2880"/>
                <a:ext cx="2352" cy="561"/>
              </a:xfrm>
              <a:custGeom>
                <a:avLst/>
                <a:gdLst>
                  <a:gd name="T0" fmla="*/ 0 w 2592"/>
                  <a:gd name="T1" fmla="*/ 153 h 864"/>
                  <a:gd name="T2" fmla="*/ 1073 w 2592"/>
                  <a:gd name="T3" fmla="*/ 119 h 864"/>
                  <a:gd name="T4" fmla="*/ 1562 w 2592"/>
                  <a:gd name="T5" fmla="*/ 68 h 864"/>
                  <a:gd name="T6" fmla="*/ 1757 w 2592"/>
                  <a:gd name="T7" fmla="*/ 0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92"/>
                  <a:gd name="T13" fmla="*/ 0 h 864"/>
                  <a:gd name="T14" fmla="*/ 2592 w 2592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92" h="864">
                    <a:moveTo>
                      <a:pt x="0" y="864"/>
                    </a:moveTo>
                    <a:cubicBezTo>
                      <a:pt x="600" y="808"/>
                      <a:pt x="1200" y="752"/>
                      <a:pt x="1584" y="672"/>
                    </a:cubicBezTo>
                    <a:cubicBezTo>
                      <a:pt x="1968" y="592"/>
                      <a:pt x="2136" y="496"/>
                      <a:pt x="2304" y="384"/>
                    </a:cubicBezTo>
                    <a:cubicBezTo>
                      <a:pt x="2472" y="272"/>
                      <a:pt x="2532" y="136"/>
                      <a:pt x="25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7" name="Freeform 12"/>
              <p:cNvSpPr>
                <a:spLocks/>
              </p:cNvSpPr>
              <p:nvPr/>
            </p:nvSpPr>
            <p:spPr bwMode="auto">
              <a:xfrm flipV="1">
                <a:off x="336" y="3478"/>
                <a:ext cx="2352" cy="561"/>
              </a:xfrm>
              <a:custGeom>
                <a:avLst/>
                <a:gdLst>
                  <a:gd name="T0" fmla="*/ 0 w 2592"/>
                  <a:gd name="T1" fmla="*/ 153 h 864"/>
                  <a:gd name="T2" fmla="*/ 1073 w 2592"/>
                  <a:gd name="T3" fmla="*/ 119 h 864"/>
                  <a:gd name="T4" fmla="*/ 1562 w 2592"/>
                  <a:gd name="T5" fmla="*/ 68 h 864"/>
                  <a:gd name="T6" fmla="*/ 1757 w 2592"/>
                  <a:gd name="T7" fmla="*/ 0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92"/>
                  <a:gd name="T13" fmla="*/ 0 h 864"/>
                  <a:gd name="T14" fmla="*/ 2592 w 2592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92" h="864">
                    <a:moveTo>
                      <a:pt x="0" y="864"/>
                    </a:moveTo>
                    <a:cubicBezTo>
                      <a:pt x="600" y="808"/>
                      <a:pt x="1200" y="752"/>
                      <a:pt x="1584" y="672"/>
                    </a:cubicBezTo>
                    <a:cubicBezTo>
                      <a:pt x="1968" y="592"/>
                      <a:pt x="2136" y="496"/>
                      <a:pt x="2304" y="384"/>
                    </a:cubicBezTo>
                    <a:cubicBezTo>
                      <a:pt x="2472" y="272"/>
                      <a:pt x="2532" y="136"/>
                      <a:pt x="25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761869" name="Text Box 13"/>
          <p:cNvSpPr txBox="1">
            <a:spLocks noChangeArrowheads="1"/>
          </p:cNvSpPr>
          <p:nvPr/>
        </p:nvSpPr>
        <p:spPr bwMode="auto">
          <a:xfrm>
            <a:off x="5029200" y="1371600"/>
            <a:ext cx="3810000" cy="3108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產銷資源多 表現佳  產銷更 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多資源  研發資源少  研發表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現不彰   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產銷資源更多 表現更佳  產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銷更多資源  研發資源更少 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研發表現更不彰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</a:t>
            </a:r>
            <a:endParaRPr lang="zh-TW" altLang="en-US" sz="2000" dirty="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/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33350" y="1123950"/>
            <a:ext cx="4610100" cy="2838450"/>
            <a:chOff x="84" y="708"/>
            <a:chExt cx="2904" cy="1788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400" y="1808"/>
              <a:ext cx="144" cy="140"/>
              <a:chOff x="2400" y="1776"/>
              <a:chExt cx="144" cy="140"/>
            </a:xfrm>
          </p:grpSpPr>
          <p:sp>
            <p:nvSpPr>
              <p:cNvPr id="493617" name="Oval 16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144" cy="1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8" name="Line 17"/>
              <p:cNvSpPr>
                <a:spLocks noChangeShapeType="1"/>
              </p:cNvSpPr>
              <p:nvPr/>
            </p:nvSpPr>
            <p:spPr bwMode="auto">
              <a:xfrm rot="-5400000">
                <a:off x="2472" y="177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3577" name="Text Box 18"/>
            <p:cNvSpPr txBox="1">
              <a:spLocks noChangeArrowheads="1"/>
            </p:cNvSpPr>
            <p:nvPr/>
          </p:nvSpPr>
          <p:spPr bwMode="auto">
            <a:xfrm>
              <a:off x="84" y="708"/>
              <a:ext cx="86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結構：</a:t>
              </a:r>
            </a:p>
          </p:txBody>
        </p:sp>
        <p:sp>
          <p:nvSpPr>
            <p:cNvPr id="493578" name="Line 19"/>
            <p:cNvSpPr>
              <a:spLocks noChangeShapeType="1"/>
            </p:cNvSpPr>
            <p:nvPr/>
          </p:nvSpPr>
          <p:spPr bwMode="auto">
            <a:xfrm flipH="1">
              <a:off x="1713" y="1204"/>
              <a:ext cx="0" cy="138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79" name="Line 20"/>
            <p:cNvSpPr>
              <a:spLocks noChangeShapeType="1"/>
            </p:cNvSpPr>
            <p:nvPr/>
          </p:nvSpPr>
          <p:spPr bwMode="auto">
            <a:xfrm rot="5400000" flipH="1">
              <a:off x="1713" y="1201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0" name="Oval 21"/>
            <p:cNvSpPr>
              <a:spLocks noChangeArrowheads="1"/>
            </p:cNvSpPr>
            <p:nvPr/>
          </p:nvSpPr>
          <p:spPr bwMode="auto">
            <a:xfrm>
              <a:off x="1008" y="816"/>
              <a:ext cx="1431" cy="7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1" name="Oval 22"/>
            <p:cNvSpPr>
              <a:spLocks noChangeArrowheads="1"/>
            </p:cNvSpPr>
            <p:nvPr/>
          </p:nvSpPr>
          <p:spPr bwMode="auto">
            <a:xfrm>
              <a:off x="1008" y="1680"/>
              <a:ext cx="1431" cy="81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2" name="Text Box 23"/>
            <p:cNvSpPr txBox="1">
              <a:spLocks noChangeArrowheads="1"/>
            </p:cNvSpPr>
            <p:nvPr/>
          </p:nvSpPr>
          <p:spPr bwMode="auto">
            <a:xfrm>
              <a:off x="1932" y="1016"/>
              <a:ext cx="105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產銷資源</a:t>
              </a:r>
            </a:p>
          </p:txBody>
        </p:sp>
        <p:sp>
          <p:nvSpPr>
            <p:cNvPr id="493583" name="Text Box 24"/>
            <p:cNvSpPr txBox="1">
              <a:spLocks noChangeArrowheads="1"/>
            </p:cNvSpPr>
            <p:nvPr/>
          </p:nvSpPr>
          <p:spPr bwMode="auto">
            <a:xfrm>
              <a:off x="1032" y="1511"/>
              <a:ext cx="1344" cy="2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100">
                  <a:latin typeface="Times New Roman" pitchFamily="18" charset="0"/>
                  <a:ea typeface="標楷體" pitchFamily="65" charset="-120"/>
                </a:rPr>
                <a:t>產銷＞研發資源</a:t>
              </a:r>
            </a:p>
          </p:txBody>
        </p:sp>
        <p:sp>
          <p:nvSpPr>
            <p:cNvPr id="493584" name="Text Box 25"/>
            <p:cNvSpPr txBox="1">
              <a:spLocks noChangeArrowheads="1"/>
            </p:cNvSpPr>
            <p:nvPr/>
          </p:nvSpPr>
          <p:spPr bwMode="auto">
            <a:xfrm>
              <a:off x="1932" y="2034"/>
              <a:ext cx="1056" cy="2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研發資源</a:t>
              </a:r>
            </a:p>
          </p:txBody>
        </p:sp>
        <p:sp>
          <p:nvSpPr>
            <p:cNvPr id="493585" name="Text Box 26"/>
            <p:cNvSpPr txBox="1">
              <a:spLocks noChangeArrowheads="1"/>
            </p:cNvSpPr>
            <p:nvPr/>
          </p:nvSpPr>
          <p:spPr bwMode="auto">
            <a:xfrm>
              <a:off x="372" y="1016"/>
              <a:ext cx="111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產銷的表現</a:t>
              </a:r>
            </a:p>
          </p:txBody>
        </p:sp>
        <p:sp>
          <p:nvSpPr>
            <p:cNvPr id="493586" name="Text Box 27"/>
            <p:cNvSpPr txBox="1">
              <a:spLocks noChangeArrowheads="1"/>
            </p:cNvSpPr>
            <p:nvPr/>
          </p:nvSpPr>
          <p:spPr bwMode="auto">
            <a:xfrm>
              <a:off x="372" y="2034"/>
              <a:ext cx="1116" cy="2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/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研發的表現</a:t>
              </a:r>
            </a:p>
          </p:txBody>
        </p:sp>
        <p:sp>
          <p:nvSpPr>
            <p:cNvPr id="493587" name="Line 28"/>
            <p:cNvSpPr>
              <a:spLocks noChangeShapeType="1"/>
            </p:cNvSpPr>
            <p:nvPr/>
          </p:nvSpPr>
          <p:spPr bwMode="auto">
            <a:xfrm rot="7946277" flipH="1">
              <a:off x="1217" y="2356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8" name="Line 29"/>
            <p:cNvSpPr>
              <a:spLocks noChangeShapeType="1"/>
            </p:cNvSpPr>
            <p:nvPr/>
          </p:nvSpPr>
          <p:spPr bwMode="auto">
            <a:xfrm rot="20334484" flipH="1">
              <a:off x="2430" y="1945"/>
              <a:ext cx="1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9" name="Line 30"/>
            <p:cNvSpPr>
              <a:spLocks noChangeShapeType="1"/>
            </p:cNvSpPr>
            <p:nvPr/>
          </p:nvSpPr>
          <p:spPr bwMode="auto">
            <a:xfrm rot="13808489" flipH="1">
              <a:off x="1167" y="1838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0" name="Line 31"/>
            <p:cNvSpPr>
              <a:spLocks noChangeShapeType="1"/>
            </p:cNvSpPr>
            <p:nvPr/>
          </p:nvSpPr>
          <p:spPr bwMode="auto">
            <a:xfrm rot="2961586">
              <a:off x="1130" y="952"/>
              <a:ext cx="1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1" name="Line 32"/>
            <p:cNvSpPr>
              <a:spLocks noChangeShapeType="1"/>
            </p:cNvSpPr>
            <p:nvPr/>
          </p:nvSpPr>
          <p:spPr bwMode="auto">
            <a:xfrm rot="-9074551">
              <a:off x="2372" y="1318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2" name="Line 33"/>
            <p:cNvSpPr>
              <a:spLocks noChangeShapeType="1"/>
            </p:cNvSpPr>
            <p:nvPr/>
          </p:nvSpPr>
          <p:spPr bwMode="auto">
            <a:xfrm rot="-3516422">
              <a:off x="1292" y="1473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900" y="1808"/>
              <a:ext cx="144" cy="140"/>
              <a:chOff x="900" y="1840"/>
              <a:chExt cx="144" cy="140"/>
            </a:xfrm>
          </p:grpSpPr>
          <p:sp>
            <p:nvSpPr>
              <p:cNvPr id="493615" name="Oval 35"/>
              <p:cNvSpPr>
                <a:spLocks noChangeArrowheads="1"/>
              </p:cNvSpPr>
              <p:nvPr/>
            </p:nvSpPr>
            <p:spPr bwMode="auto">
              <a:xfrm>
                <a:off x="900" y="1840"/>
                <a:ext cx="144" cy="1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6" name="Line 36"/>
              <p:cNvSpPr>
                <a:spLocks noChangeShapeType="1"/>
              </p:cNvSpPr>
              <p:nvPr/>
            </p:nvSpPr>
            <p:spPr bwMode="auto">
              <a:xfrm rot="-5400000">
                <a:off x="972" y="1848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1476" y="2316"/>
              <a:ext cx="144" cy="144"/>
              <a:chOff x="1632" y="2424"/>
              <a:chExt cx="144" cy="144"/>
            </a:xfrm>
          </p:grpSpPr>
          <p:sp>
            <p:nvSpPr>
              <p:cNvPr id="493612" name="Oval 38"/>
              <p:cNvSpPr>
                <a:spLocks noChangeArrowheads="1"/>
              </p:cNvSpPr>
              <p:nvPr/>
            </p:nvSpPr>
            <p:spPr bwMode="auto">
              <a:xfrm>
                <a:off x="1632" y="2424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3" name="Line 39"/>
              <p:cNvSpPr>
                <a:spLocks noChangeShapeType="1"/>
              </p:cNvSpPr>
              <p:nvPr/>
            </p:nvSpPr>
            <p:spPr bwMode="auto">
              <a:xfrm>
                <a:off x="1704" y="2424"/>
                <a:ext cx="0" cy="12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4" name="Line 40"/>
              <p:cNvSpPr>
                <a:spLocks noChangeShapeType="1"/>
              </p:cNvSpPr>
              <p:nvPr/>
            </p:nvSpPr>
            <p:spPr bwMode="auto">
              <a:xfrm rot="-5400000">
                <a:off x="1704" y="242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2388" y="1380"/>
              <a:ext cx="156" cy="144"/>
              <a:chOff x="2364" y="1380"/>
              <a:chExt cx="156" cy="144"/>
            </a:xfrm>
          </p:grpSpPr>
          <p:sp>
            <p:nvSpPr>
              <p:cNvPr id="493609" name="Oval 42"/>
              <p:cNvSpPr>
                <a:spLocks noChangeArrowheads="1"/>
              </p:cNvSpPr>
              <p:nvPr/>
            </p:nvSpPr>
            <p:spPr bwMode="auto">
              <a:xfrm>
                <a:off x="2364" y="1380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0" name="Line 43"/>
              <p:cNvSpPr>
                <a:spLocks noChangeShapeType="1"/>
              </p:cNvSpPr>
              <p:nvPr/>
            </p:nvSpPr>
            <p:spPr bwMode="auto">
              <a:xfrm>
                <a:off x="244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1" name="Line 44"/>
              <p:cNvSpPr>
                <a:spLocks noChangeShapeType="1"/>
              </p:cNvSpPr>
              <p:nvPr/>
            </p:nvSpPr>
            <p:spPr bwMode="auto">
              <a:xfrm rot="-5400000">
                <a:off x="244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45"/>
            <p:cNvGrpSpPr>
              <a:grpSpLocks/>
            </p:cNvGrpSpPr>
            <p:nvPr/>
          </p:nvGrpSpPr>
          <p:grpSpPr bwMode="auto">
            <a:xfrm>
              <a:off x="1476" y="852"/>
              <a:ext cx="144" cy="144"/>
              <a:chOff x="1632" y="744"/>
              <a:chExt cx="144" cy="144"/>
            </a:xfrm>
          </p:grpSpPr>
          <p:sp>
            <p:nvSpPr>
              <p:cNvPr id="493606" name="Oval 46"/>
              <p:cNvSpPr>
                <a:spLocks noChangeArrowheads="1"/>
              </p:cNvSpPr>
              <p:nvPr/>
            </p:nvSpPr>
            <p:spPr bwMode="auto">
              <a:xfrm>
                <a:off x="1632" y="744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7" name="Line 47"/>
              <p:cNvSpPr>
                <a:spLocks noChangeShapeType="1"/>
              </p:cNvSpPr>
              <p:nvPr/>
            </p:nvSpPr>
            <p:spPr bwMode="auto">
              <a:xfrm>
                <a:off x="1704" y="74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8" name="Line 48"/>
              <p:cNvSpPr>
                <a:spLocks noChangeShapeType="1"/>
              </p:cNvSpPr>
              <p:nvPr/>
            </p:nvSpPr>
            <p:spPr bwMode="auto">
              <a:xfrm rot="-5400000">
                <a:off x="1704" y="74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900" y="1368"/>
              <a:ext cx="156" cy="156"/>
              <a:chOff x="924" y="1368"/>
              <a:chExt cx="156" cy="156"/>
            </a:xfrm>
          </p:grpSpPr>
          <p:sp>
            <p:nvSpPr>
              <p:cNvPr id="493603" name="Oval 50"/>
              <p:cNvSpPr>
                <a:spLocks noChangeArrowheads="1"/>
              </p:cNvSpPr>
              <p:nvPr/>
            </p:nvSpPr>
            <p:spPr bwMode="auto">
              <a:xfrm>
                <a:off x="924" y="1368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4" name="Line 51"/>
              <p:cNvSpPr>
                <a:spLocks noChangeShapeType="1"/>
              </p:cNvSpPr>
              <p:nvPr/>
            </p:nvSpPr>
            <p:spPr bwMode="auto">
              <a:xfrm>
                <a:off x="100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5" name="Line 52"/>
              <p:cNvSpPr>
                <a:spLocks noChangeShapeType="1"/>
              </p:cNvSpPr>
              <p:nvPr/>
            </p:nvSpPr>
            <p:spPr bwMode="auto">
              <a:xfrm rot="-5400000">
                <a:off x="100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1584" y="2064"/>
              <a:ext cx="248" cy="208"/>
              <a:chOff x="1584" y="2064"/>
              <a:chExt cx="248" cy="208"/>
            </a:xfrm>
          </p:grpSpPr>
          <p:sp>
            <p:nvSpPr>
              <p:cNvPr id="493600" name="Line 54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1" name="Line 55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2" name="Freeform 56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00FFCC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93599" name="Freeform 57"/>
            <p:cNvSpPr>
              <a:spLocks/>
            </p:cNvSpPr>
            <p:nvPr/>
          </p:nvSpPr>
          <p:spPr bwMode="auto">
            <a:xfrm>
              <a:off x="158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93575" name="Text Box 58"/>
          <p:cNvSpPr txBox="1">
            <a:spLocks noChangeArrowheads="1"/>
          </p:cNvSpPr>
          <p:nvPr/>
        </p:nvSpPr>
        <p:spPr bwMode="auto">
          <a:xfrm>
            <a:off x="136525" y="4891088"/>
            <a:ext cx="4381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表</a:t>
            </a:r>
          </a:p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618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69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287</TotalTime>
  <Words>43</Words>
  <Application>Microsoft Office PowerPoint</Application>
  <PresentationFormat>如螢幕大小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系統基模六：富者愈富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13</cp:revision>
  <dcterms:created xsi:type="dcterms:W3CDTF">2010-07-14T13:14:22Z</dcterms:created>
  <dcterms:modified xsi:type="dcterms:W3CDTF">2013-11-12T06:25:28Z</dcterms:modified>
</cp:coreProperties>
</file>